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3" r:id="rId4"/>
    <p:sldId id="274" r:id="rId5"/>
    <p:sldId id="276" r:id="rId6"/>
    <p:sldId id="277" r:id="rId7"/>
    <p:sldId id="278" r:id="rId8"/>
    <p:sldId id="279" r:id="rId9"/>
    <p:sldId id="280" r:id="rId10"/>
    <p:sldId id="259" r:id="rId11"/>
    <p:sldId id="258" r:id="rId12"/>
    <p:sldId id="286" r:id="rId1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ijl, gemiddeld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9-9-2022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622384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9-9-2022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2500006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9-9-2022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1425232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9-9-2022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2489771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9-9-2022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1809321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196CEA8-460E-469D-B827-F04BA7ABB90D}" type="datetimeFigureOut">
              <a:rPr lang="nl-NL" smtClean="0"/>
              <a:t>9-9-2022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571189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196CEA8-460E-469D-B827-F04BA7ABB90D}" type="datetimeFigureOut">
              <a:rPr lang="nl-NL" smtClean="0"/>
              <a:t>9-9-2022</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13494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196CEA8-460E-469D-B827-F04BA7ABB90D}" type="datetimeFigureOut">
              <a:rPr lang="nl-NL" smtClean="0"/>
              <a:t>9-9-2022</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1525380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196CEA8-460E-469D-B827-F04BA7ABB90D}" type="datetimeFigureOut">
              <a:rPr lang="nl-NL" smtClean="0"/>
              <a:t>9-9-2022</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200968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196CEA8-460E-469D-B827-F04BA7ABB90D}" type="datetimeFigureOut">
              <a:rPr lang="nl-NL" smtClean="0"/>
              <a:t>9-9-2022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519956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196CEA8-460E-469D-B827-F04BA7ABB90D}" type="datetimeFigureOut">
              <a:rPr lang="nl-NL" smtClean="0"/>
              <a:t>9-9-2022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2723113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96CEA8-460E-469D-B827-F04BA7ABB90D}" type="datetimeFigureOut">
              <a:rPr lang="nl-NL" smtClean="0"/>
              <a:t>9-9-2022</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86E2A-1D2F-4865-BBCF-BFE2F1DAEDF2}" type="slidenum">
              <a:rPr lang="nl-NL" smtClean="0"/>
              <a:t>‹nr.›</a:t>
            </a:fld>
            <a:endParaRPr lang="nl-NL"/>
          </a:p>
        </p:txBody>
      </p:sp>
    </p:spTree>
    <p:extLst>
      <p:ext uri="{BB962C8B-B14F-4D97-AF65-F5344CB8AC3E}">
        <p14:creationId xmlns:p14="http://schemas.microsoft.com/office/powerpoint/2010/main" val="6271245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youtube.com/watch?v=j2FieWco3Cg&amp;feature=emb_titl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2nhbMe926C4&amp;feature=player_embedde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a:t>EHBD</a:t>
            </a:r>
            <a:endParaRPr lang="nl-NL" dirty="0"/>
          </a:p>
        </p:txBody>
      </p:sp>
      <p:sp>
        <p:nvSpPr>
          <p:cNvPr id="3" name="Ondertitel 2"/>
          <p:cNvSpPr>
            <a:spLocks noGrp="1"/>
          </p:cNvSpPr>
          <p:nvPr>
            <p:ph type="subTitle" idx="1"/>
          </p:nvPr>
        </p:nvSpPr>
        <p:spPr/>
        <p:txBody>
          <a:bodyPr/>
          <a:lstStyle/>
          <a:p>
            <a:r>
              <a:rPr lang="nl-NL" dirty="0"/>
              <a:t>Les 3</a:t>
            </a:r>
          </a:p>
          <a:p>
            <a:endParaRPr lang="nl-NL" dirty="0"/>
          </a:p>
          <a:p>
            <a:r>
              <a:rPr lang="nl-NL" dirty="0"/>
              <a:t>Hart en bloedvaten</a:t>
            </a:r>
          </a:p>
        </p:txBody>
      </p:sp>
    </p:spTree>
    <p:extLst>
      <p:ext uri="{BB962C8B-B14F-4D97-AF65-F5344CB8AC3E}">
        <p14:creationId xmlns:p14="http://schemas.microsoft.com/office/powerpoint/2010/main" val="3128927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Beroerte</a:t>
            </a:r>
          </a:p>
        </p:txBody>
      </p:sp>
      <p:sp>
        <p:nvSpPr>
          <p:cNvPr id="3" name="Tijdelijke aanduiding voor inhoud 2"/>
          <p:cNvSpPr>
            <a:spLocks noGrp="1"/>
          </p:cNvSpPr>
          <p:nvPr>
            <p:ph idx="1"/>
          </p:nvPr>
        </p:nvSpPr>
        <p:spPr/>
        <p:txBody>
          <a:bodyPr/>
          <a:lstStyle/>
          <a:p>
            <a:r>
              <a:rPr lang="nl-NL" dirty="0"/>
              <a:t>Zowel een hersenbloeding als een herseninfarct vallen onder de noemer ‘beroerte’. </a:t>
            </a:r>
          </a:p>
          <a:p>
            <a:endParaRPr lang="nl-NL" dirty="0"/>
          </a:p>
          <a:p>
            <a:r>
              <a:rPr lang="nl-NL" dirty="0"/>
              <a:t>Bij een hersenbloeding is een bloedvat in de hersenen geknapt.</a:t>
            </a:r>
          </a:p>
          <a:p>
            <a:r>
              <a:rPr lang="nl-NL" dirty="0"/>
              <a:t>Bij een herseninfarct is een bloedvat in de hersenen afgesloten geraakt. </a:t>
            </a:r>
          </a:p>
        </p:txBody>
      </p:sp>
    </p:spTree>
    <p:extLst>
      <p:ext uri="{BB962C8B-B14F-4D97-AF65-F5344CB8AC3E}">
        <p14:creationId xmlns:p14="http://schemas.microsoft.com/office/powerpoint/2010/main" val="1969076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Epilepsie</a:t>
            </a:r>
          </a:p>
        </p:txBody>
      </p:sp>
      <p:sp>
        <p:nvSpPr>
          <p:cNvPr id="3" name="Tijdelijke aanduiding voor inhoud 2"/>
          <p:cNvSpPr>
            <a:spLocks noGrp="1"/>
          </p:cNvSpPr>
          <p:nvPr>
            <p:ph idx="1"/>
          </p:nvPr>
        </p:nvSpPr>
        <p:spPr>
          <a:xfrm>
            <a:off x="838200" y="1825624"/>
            <a:ext cx="7670800" cy="4549775"/>
          </a:xfrm>
        </p:spPr>
        <p:txBody>
          <a:bodyPr>
            <a:normAutofit/>
          </a:bodyPr>
          <a:lstStyle/>
          <a:p>
            <a:r>
              <a:rPr lang="nl-NL" dirty="0"/>
              <a:t>Bij </a:t>
            </a:r>
            <a:r>
              <a:rPr lang="nl-NL" dirty="0">
                <a:hlinkClick r:id="rId2"/>
              </a:rPr>
              <a:t>epilepsie</a:t>
            </a:r>
            <a:r>
              <a:rPr lang="nl-NL" dirty="0"/>
              <a:t> wordt een elektrische prikkel ongeremd en ongericht verspreid over de hersenen.  </a:t>
            </a:r>
          </a:p>
          <a:p>
            <a:endParaRPr lang="nl-NL" dirty="0"/>
          </a:p>
          <a:p>
            <a:r>
              <a:rPr lang="nl-NL" dirty="0"/>
              <a:t>Epilepsie aanval:</a:t>
            </a:r>
          </a:p>
          <a:p>
            <a:pPr lvl="1"/>
            <a:r>
              <a:rPr lang="nl-NL" dirty="0"/>
              <a:t>Gegeneraliseerde aanval, waarbij heftige krampen optreden en bewustzijnsverlies. (grand mal)</a:t>
            </a:r>
          </a:p>
          <a:p>
            <a:pPr lvl="1"/>
            <a:r>
              <a:rPr lang="nl-NL" dirty="0"/>
              <a:t>Gedeeltelijke aanval waarbij de hond of kat alleen even staat te starten of een poot optrekt. Dit kan gepaard gaan met bewustzijnsverlies. (partiële epilepsie)</a:t>
            </a:r>
          </a:p>
        </p:txBody>
      </p:sp>
      <p:pic>
        <p:nvPicPr>
          <p:cNvPr id="4" name="Afbeelding 3"/>
          <p:cNvPicPr>
            <a:picLocks noChangeAspect="1"/>
          </p:cNvPicPr>
          <p:nvPr/>
        </p:nvPicPr>
        <p:blipFill>
          <a:blip r:embed="rId3"/>
          <a:stretch>
            <a:fillRect/>
          </a:stretch>
        </p:blipFill>
        <p:spPr>
          <a:xfrm>
            <a:off x="7400477" y="1825624"/>
            <a:ext cx="4512124" cy="2136776"/>
          </a:xfrm>
          <a:prstGeom prst="rect">
            <a:avLst/>
          </a:prstGeom>
        </p:spPr>
      </p:pic>
    </p:spTree>
    <p:extLst>
      <p:ext uri="{BB962C8B-B14F-4D97-AF65-F5344CB8AC3E}">
        <p14:creationId xmlns:p14="http://schemas.microsoft.com/office/powerpoint/2010/main" val="1364181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Epilepsie</a:t>
            </a:r>
          </a:p>
        </p:txBody>
      </p:sp>
      <p:sp>
        <p:nvSpPr>
          <p:cNvPr id="3" name="Tijdelijke aanduiding voor inhoud 2"/>
          <p:cNvSpPr>
            <a:spLocks noGrp="1"/>
          </p:cNvSpPr>
          <p:nvPr>
            <p:ph idx="1"/>
          </p:nvPr>
        </p:nvSpPr>
        <p:spPr/>
        <p:txBody>
          <a:bodyPr>
            <a:normAutofit fontScale="85000" lnSpcReduction="20000"/>
          </a:bodyPr>
          <a:lstStyle/>
          <a:p>
            <a:pPr fontAlgn="t"/>
            <a:r>
              <a:rPr lang="nl-NL" dirty="0"/>
              <a:t>Fase 1: </a:t>
            </a:r>
          </a:p>
          <a:p>
            <a:pPr lvl="1" fontAlgn="t"/>
            <a:r>
              <a:rPr lang="nl-NL" dirty="0"/>
              <a:t>rare blik in de ogen</a:t>
            </a:r>
          </a:p>
          <a:p>
            <a:pPr fontAlgn="t"/>
            <a:r>
              <a:rPr lang="nl-NL" dirty="0"/>
              <a:t>Fase 2: </a:t>
            </a:r>
          </a:p>
          <a:p>
            <a:pPr lvl="1" fontAlgn="t"/>
            <a:r>
              <a:rPr lang="nl-NL" dirty="0"/>
              <a:t>pupillen verwijden en spieren verstijven. </a:t>
            </a:r>
          </a:p>
          <a:p>
            <a:pPr fontAlgn="t"/>
            <a:r>
              <a:rPr lang="nl-NL" dirty="0"/>
              <a:t>Fase 3:</a:t>
            </a:r>
          </a:p>
          <a:p>
            <a:pPr lvl="1" fontAlgn="t"/>
            <a:r>
              <a:rPr lang="nl-NL" dirty="0"/>
              <a:t>Dier beweegt ongecoördineerd </a:t>
            </a:r>
          </a:p>
          <a:p>
            <a:pPr lvl="1" fontAlgn="t"/>
            <a:r>
              <a:rPr lang="nl-NL" dirty="0"/>
              <a:t>Dier kwijlt en klappert met de kaken</a:t>
            </a:r>
          </a:p>
          <a:p>
            <a:pPr lvl="1" fontAlgn="t"/>
            <a:r>
              <a:rPr lang="nl-NL" dirty="0"/>
              <a:t>Dier verslapt en korte ademstilstand </a:t>
            </a:r>
          </a:p>
          <a:p>
            <a:pPr lvl="1" fontAlgn="t"/>
            <a:endParaRPr lang="nl-NL" dirty="0"/>
          </a:p>
          <a:p>
            <a:pPr fontAlgn="t"/>
            <a:r>
              <a:rPr lang="nl-NL" dirty="0"/>
              <a:t>Wat te doen?</a:t>
            </a:r>
          </a:p>
          <a:p>
            <a:pPr lvl="1" fontAlgn="t"/>
            <a:r>
              <a:rPr lang="nl-NL" dirty="0"/>
              <a:t>Dier zoveel mogelijk met rust laten. </a:t>
            </a:r>
          </a:p>
          <a:p>
            <a:pPr lvl="1" fontAlgn="t"/>
            <a:r>
              <a:rPr lang="nl-NL" dirty="0"/>
              <a:t>Let op dat het dier zichzelf of jou niet kan beschadigen. </a:t>
            </a:r>
          </a:p>
          <a:p>
            <a:pPr lvl="1" fontAlgn="t"/>
            <a:r>
              <a:rPr lang="nl-NL" dirty="0"/>
              <a:t>Bij duur langer dan 5-10 minuten dien je een spierverslapper (valium) toe.  </a:t>
            </a:r>
          </a:p>
          <a:p>
            <a:pPr lvl="1" fontAlgn="t"/>
            <a:r>
              <a:rPr lang="nl-NL" dirty="0"/>
              <a:t>Werkt Valium niet? Komen de aanvallen erg snel achter elkaar? </a:t>
            </a:r>
            <a:r>
              <a:rPr lang="nl-NL" b="1" dirty="0"/>
              <a:t>Naar de dierenarts!</a:t>
            </a:r>
          </a:p>
          <a:p>
            <a:pPr fontAlgn="t"/>
            <a:endParaRPr lang="nl-NL" dirty="0"/>
          </a:p>
          <a:p>
            <a:endParaRPr lang="nl-NL" dirty="0"/>
          </a:p>
        </p:txBody>
      </p:sp>
      <p:pic>
        <p:nvPicPr>
          <p:cNvPr id="9218" name="Picture 2" descr="Gerelateerde afbeeld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25313" y="2140766"/>
            <a:ext cx="6266687" cy="17780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4977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Hartritmestoornis</a:t>
            </a:r>
          </a:p>
        </p:txBody>
      </p:sp>
      <p:graphicFrame>
        <p:nvGraphicFramePr>
          <p:cNvPr id="5" name="Tijdelijke aanduiding voor inhoud 4"/>
          <p:cNvGraphicFramePr>
            <a:graphicFrameLocks noGrp="1"/>
          </p:cNvGraphicFramePr>
          <p:nvPr>
            <p:ph idx="1"/>
          </p:nvPr>
        </p:nvGraphicFramePr>
        <p:xfrm>
          <a:off x="8109285" y="1873750"/>
          <a:ext cx="3822030" cy="1894540"/>
        </p:xfrm>
        <a:graphic>
          <a:graphicData uri="http://schemas.openxmlformats.org/drawingml/2006/table">
            <a:tbl>
              <a:tblPr firstRow="1" bandRow="1">
                <a:tableStyleId>{5C22544A-7EE6-4342-B048-85BDC9FD1C3A}</a:tableStyleId>
              </a:tblPr>
              <a:tblGrid>
                <a:gridCol w="1274010">
                  <a:extLst>
                    <a:ext uri="{9D8B030D-6E8A-4147-A177-3AD203B41FA5}">
                      <a16:colId xmlns:a16="http://schemas.microsoft.com/office/drawing/2014/main" val="3731730227"/>
                    </a:ext>
                  </a:extLst>
                </a:gridCol>
                <a:gridCol w="1274010">
                  <a:extLst>
                    <a:ext uri="{9D8B030D-6E8A-4147-A177-3AD203B41FA5}">
                      <a16:colId xmlns:a16="http://schemas.microsoft.com/office/drawing/2014/main" val="2128392468"/>
                    </a:ext>
                  </a:extLst>
                </a:gridCol>
                <a:gridCol w="1274010">
                  <a:extLst>
                    <a:ext uri="{9D8B030D-6E8A-4147-A177-3AD203B41FA5}">
                      <a16:colId xmlns:a16="http://schemas.microsoft.com/office/drawing/2014/main" val="306005163"/>
                    </a:ext>
                  </a:extLst>
                </a:gridCol>
              </a:tblGrid>
              <a:tr h="627230">
                <a:tc>
                  <a:txBody>
                    <a:bodyPr/>
                    <a:lstStyle/>
                    <a:p>
                      <a:r>
                        <a:rPr lang="nl-NL" dirty="0"/>
                        <a:t>Diersoort</a:t>
                      </a:r>
                    </a:p>
                  </a:txBody>
                  <a:tcPr/>
                </a:tc>
                <a:tc>
                  <a:txBody>
                    <a:bodyPr/>
                    <a:lstStyle/>
                    <a:p>
                      <a:r>
                        <a:rPr lang="nl-NL" dirty="0"/>
                        <a:t>Minimale</a:t>
                      </a:r>
                      <a:r>
                        <a:rPr lang="nl-NL" baseline="0" dirty="0"/>
                        <a:t> hartslag</a:t>
                      </a:r>
                      <a:endParaRPr lang="nl-NL" dirty="0"/>
                    </a:p>
                  </a:txBody>
                  <a:tcPr/>
                </a:tc>
                <a:tc>
                  <a:txBody>
                    <a:bodyPr/>
                    <a:lstStyle/>
                    <a:p>
                      <a:r>
                        <a:rPr lang="nl-NL" dirty="0"/>
                        <a:t>Maximale</a:t>
                      </a:r>
                      <a:r>
                        <a:rPr lang="nl-NL" baseline="0" dirty="0"/>
                        <a:t> hartslag</a:t>
                      </a:r>
                      <a:endParaRPr lang="nl-NL" dirty="0"/>
                    </a:p>
                  </a:txBody>
                  <a:tcPr/>
                </a:tc>
                <a:extLst>
                  <a:ext uri="{0D108BD9-81ED-4DB2-BD59-A6C34878D82A}">
                    <a16:rowId xmlns:a16="http://schemas.microsoft.com/office/drawing/2014/main" val="2742005822"/>
                  </a:ext>
                </a:extLst>
              </a:tr>
              <a:tr h="627230">
                <a:tc>
                  <a:txBody>
                    <a:bodyPr/>
                    <a:lstStyle/>
                    <a:p>
                      <a:r>
                        <a:rPr lang="nl-NL" dirty="0"/>
                        <a:t>Hond</a:t>
                      </a:r>
                    </a:p>
                  </a:txBody>
                  <a:tcPr/>
                </a:tc>
                <a:tc>
                  <a:txBody>
                    <a:bodyPr/>
                    <a:lstStyle/>
                    <a:p>
                      <a:r>
                        <a:rPr lang="nl-NL" dirty="0"/>
                        <a:t>60</a:t>
                      </a:r>
                    </a:p>
                  </a:txBody>
                  <a:tcPr/>
                </a:tc>
                <a:tc>
                  <a:txBody>
                    <a:bodyPr/>
                    <a:lstStyle/>
                    <a:p>
                      <a:r>
                        <a:rPr lang="nl-NL" dirty="0"/>
                        <a:t>120</a:t>
                      </a:r>
                    </a:p>
                  </a:txBody>
                  <a:tcPr/>
                </a:tc>
                <a:extLst>
                  <a:ext uri="{0D108BD9-81ED-4DB2-BD59-A6C34878D82A}">
                    <a16:rowId xmlns:a16="http://schemas.microsoft.com/office/drawing/2014/main" val="2234436543"/>
                  </a:ext>
                </a:extLst>
              </a:tr>
              <a:tr h="627230">
                <a:tc>
                  <a:txBody>
                    <a:bodyPr/>
                    <a:lstStyle/>
                    <a:p>
                      <a:r>
                        <a:rPr lang="nl-NL" dirty="0"/>
                        <a:t>Kat</a:t>
                      </a:r>
                    </a:p>
                  </a:txBody>
                  <a:tcPr/>
                </a:tc>
                <a:tc>
                  <a:txBody>
                    <a:bodyPr/>
                    <a:lstStyle/>
                    <a:p>
                      <a:r>
                        <a:rPr lang="nl-NL" dirty="0"/>
                        <a:t>120</a:t>
                      </a:r>
                    </a:p>
                  </a:txBody>
                  <a:tcPr/>
                </a:tc>
                <a:tc>
                  <a:txBody>
                    <a:bodyPr/>
                    <a:lstStyle/>
                    <a:p>
                      <a:r>
                        <a:rPr lang="nl-NL" dirty="0"/>
                        <a:t>180</a:t>
                      </a:r>
                    </a:p>
                  </a:txBody>
                  <a:tcPr/>
                </a:tc>
                <a:extLst>
                  <a:ext uri="{0D108BD9-81ED-4DB2-BD59-A6C34878D82A}">
                    <a16:rowId xmlns:a16="http://schemas.microsoft.com/office/drawing/2014/main" val="1670191466"/>
                  </a:ext>
                </a:extLst>
              </a:tr>
            </a:tbl>
          </a:graphicData>
        </a:graphic>
      </p:graphicFrame>
      <p:sp>
        <p:nvSpPr>
          <p:cNvPr id="6" name="Tijdelijke aanduiding voor inhoud 2"/>
          <p:cNvSpPr txBox="1">
            <a:spLocks/>
          </p:cNvSpPr>
          <p:nvPr/>
        </p:nvSpPr>
        <p:spPr>
          <a:xfrm>
            <a:off x="838200" y="1825625"/>
            <a:ext cx="10515600" cy="467142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dirty="0"/>
              <a:t>Afwijkende hartfrequentie </a:t>
            </a:r>
          </a:p>
          <a:p>
            <a:pPr lvl="1"/>
            <a:r>
              <a:rPr lang="nl-NL" dirty="0"/>
              <a:t>Bradycardie = te trage hartslag</a:t>
            </a:r>
          </a:p>
          <a:p>
            <a:pPr lvl="1"/>
            <a:r>
              <a:rPr lang="nl-NL" dirty="0"/>
              <a:t>Tachycardie = te snelle hartslag</a:t>
            </a:r>
          </a:p>
          <a:p>
            <a:pPr lvl="1"/>
            <a:r>
              <a:rPr lang="nl-NL" dirty="0"/>
              <a:t>Aritmie = onregelmatige hartslag.</a:t>
            </a:r>
          </a:p>
          <a:p>
            <a:pPr lvl="1"/>
            <a:endParaRPr lang="nl-NL" dirty="0"/>
          </a:p>
          <a:p>
            <a:r>
              <a:rPr lang="nl-NL" dirty="0"/>
              <a:t>Jonge dieren en dwergrassen hebben een hogere hartfrequentie dan volwassen dieren. </a:t>
            </a:r>
          </a:p>
          <a:p>
            <a:r>
              <a:rPr lang="nl-NL" dirty="0"/>
              <a:t>Controle d.m.v. hartfilmpje (ECG)</a:t>
            </a:r>
          </a:p>
          <a:p>
            <a:r>
              <a:rPr lang="nl-NL" dirty="0"/>
              <a:t>Symptomen:</a:t>
            </a:r>
          </a:p>
          <a:p>
            <a:pPr lvl="1"/>
            <a:r>
              <a:rPr lang="nl-NL" dirty="0"/>
              <a:t>Verminderd uithoudingsvermogen, te snelle ademhaling of benauwdheid.</a:t>
            </a:r>
          </a:p>
          <a:p>
            <a:pPr lvl="1"/>
            <a:r>
              <a:rPr lang="nl-NL" dirty="0"/>
              <a:t>Boezem (atrium) en kamer (ventrikel) fibrillatie = het snel en ongecoördineerd samentrekken van de hartspieren. </a:t>
            </a:r>
          </a:p>
          <a:p>
            <a:pPr lvl="1"/>
            <a:endParaRPr lang="nl-NL" dirty="0"/>
          </a:p>
          <a:p>
            <a:pPr lvl="1"/>
            <a:endParaRPr lang="nl-NL" dirty="0"/>
          </a:p>
        </p:txBody>
      </p:sp>
    </p:spTree>
    <p:extLst>
      <p:ext uri="{BB962C8B-B14F-4D97-AF65-F5344CB8AC3E}">
        <p14:creationId xmlns:p14="http://schemas.microsoft.com/office/powerpoint/2010/main" val="4255368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Hartfalen</a:t>
            </a:r>
          </a:p>
        </p:txBody>
      </p:sp>
      <p:sp>
        <p:nvSpPr>
          <p:cNvPr id="5" name="Tijdelijke aanduiding voor inhoud 4"/>
          <p:cNvSpPr>
            <a:spLocks noGrp="1"/>
          </p:cNvSpPr>
          <p:nvPr>
            <p:ph idx="1"/>
          </p:nvPr>
        </p:nvSpPr>
        <p:spPr>
          <a:xfrm>
            <a:off x="838200" y="1825625"/>
            <a:ext cx="10515600" cy="4502986"/>
          </a:xfrm>
        </p:spPr>
        <p:txBody>
          <a:bodyPr>
            <a:normAutofit fontScale="92500" lnSpcReduction="20000"/>
          </a:bodyPr>
          <a:lstStyle/>
          <a:p>
            <a:r>
              <a:rPr lang="nl-NL" dirty="0"/>
              <a:t>Hartfalen = als het hart zich niet meer kan aanpassen aan afwijkingen van het hart. </a:t>
            </a:r>
          </a:p>
          <a:p>
            <a:endParaRPr lang="nl-NL" dirty="0"/>
          </a:p>
          <a:p>
            <a:r>
              <a:rPr lang="nl-NL" dirty="0"/>
              <a:t>Verschijnselen</a:t>
            </a:r>
          </a:p>
          <a:p>
            <a:pPr lvl="1"/>
            <a:r>
              <a:rPr lang="nl-NL" dirty="0"/>
              <a:t>Benauwdheid (hart kan niet genoeg bloed door het lichaam pompen)</a:t>
            </a:r>
          </a:p>
          <a:p>
            <a:pPr lvl="1"/>
            <a:r>
              <a:rPr lang="nl-NL" dirty="0"/>
              <a:t>Slechter uithoudingsvermogen</a:t>
            </a:r>
          </a:p>
          <a:p>
            <a:pPr lvl="1"/>
            <a:r>
              <a:rPr lang="nl-NL" dirty="0"/>
              <a:t>Hartruis</a:t>
            </a:r>
          </a:p>
          <a:p>
            <a:pPr lvl="1"/>
            <a:r>
              <a:rPr lang="nl-NL" dirty="0"/>
              <a:t>Bleke slijmvliezen</a:t>
            </a:r>
          </a:p>
          <a:p>
            <a:pPr lvl="1"/>
            <a:r>
              <a:rPr lang="nl-NL" dirty="0"/>
              <a:t>Vochtophoping (longoedeem)</a:t>
            </a:r>
          </a:p>
          <a:p>
            <a:pPr lvl="1"/>
            <a:endParaRPr lang="nl-NL" dirty="0"/>
          </a:p>
          <a:p>
            <a:r>
              <a:rPr lang="nl-NL" dirty="0" err="1"/>
              <a:t>Myxomateuze</a:t>
            </a:r>
            <a:r>
              <a:rPr lang="nl-NL" dirty="0"/>
              <a:t> klepdegeneratie is de meest voorkomende hartaandoening bij de hond! </a:t>
            </a:r>
          </a:p>
          <a:p>
            <a:pPr lvl="1"/>
            <a:r>
              <a:rPr lang="nl-NL" dirty="0"/>
              <a:t>De Cavalier King Charles Spaniël krijgt altijd een hartafwijking. </a:t>
            </a:r>
          </a:p>
        </p:txBody>
      </p:sp>
      <p:pic>
        <p:nvPicPr>
          <p:cNvPr id="8194" name="Picture 2" descr="Afbeeldingsresultaat voor hartfalen king charles spani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1676" y="2240915"/>
            <a:ext cx="2480324" cy="2487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0658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hlinkClick r:id="rId2"/>
              </a:rPr>
              <a:t>Hartproblemen</a:t>
            </a:r>
            <a:endParaRPr lang="nl-NL" dirty="0"/>
          </a:p>
        </p:txBody>
      </p:sp>
      <p:sp>
        <p:nvSpPr>
          <p:cNvPr id="3" name="Tijdelijke aanduiding voor inhoud 2"/>
          <p:cNvSpPr>
            <a:spLocks noGrp="1"/>
          </p:cNvSpPr>
          <p:nvPr>
            <p:ph idx="1"/>
          </p:nvPr>
        </p:nvSpPr>
        <p:spPr>
          <a:xfrm>
            <a:off x="838200" y="1825625"/>
            <a:ext cx="10515600" cy="4671428"/>
          </a:xfrm>
        </p:spPr>
        <p:txBody>
          <a:bodyPr>
            <a:normAutofit fontScale="92500" lnSpcReduction="20000"/>
          </a:bodyPr>
          <a:lstStyle/>
          <a:p>
            <a:r>
              <a:rPr lang="nl-NL" dirty="0"/>
              <a:t>Klepinsufficiëntie (lekkende hartkleppen)</a:t>
            </a:r>
          </a:p>
          <a:p>
            <a:pPr lvl="1"/>
            <a:r>
              <a:rPr lang="nl-NL" dirty="0"/>
              <a:t>Meest voorkomende hartaandoening bij de hond. </a:t>
            </a:r>
          </a:p>
          <a:p>
            <a:pPr lvl="1"/>
            <a:r>
              <a:rPr lang="nl-NL" dirty="0"/>
              <a:t>Ongeveer 80% van de hartaandoeningen wordt veroorzaakt door een lekkende hartklep. </a:t>
            </a:r>
          </a:p>
          <a:p>
            <a:pPr lvl="1"/>
            <a:r>
              <a:rPr lang="nl-NL" dirty="0"/>
              <a:t>Bloeddruk is te laag, waardoor het hart minder goed in staat is het bloed rond te pompen. Je hoort hierbij een hartruis. </a:t>
            </a:r>
          </a:p>
          <a:p>
            <a:pPr lvl="1"/>
            <a:endParaRPr lang="nl-NL" dirty="0"/>
          </a:p>
          <a:p>
            <a:r>
              <a:rPr lang="nl-NL" dirty="0"/>
              <a:t>HCM (Hypertrofische Cardiomyopathie)</a:t>
            </a:r>
          </a:p>
          <a:p>
            <a:pPr lvl="1"/>
            <a:r>
              <a:rPr lang="nl-NL" dirty="0"/>
              <a:t>Meest voorkomende hartaandoening bij de kat.</a:t>
            </a:r>
          </a:p>
          <a:p>
            <a:pPr lvl="1"/>
            <a:r>
              <a:rPr lang="nl-NL" dirty="0"/>
              <a:t>Wand de hartkamers is verdikt, waardoor de inhoud van de kamer te klein in. Bloed in de boezems kan niet goed afgevoerd meer worden. Er ontstaan bloedproppen in de boezems die als ze losschieten in bloedvaten vast kunnen komen te zitten (trombose).</a:t>
            </a:r>
          </a:p>
          <a:p>
            <a:pPr lvl="1"/>
            <a:r>
              <a:rPr lang="nl-NL" dirty="0"/>
              <a:t>Kan erfelijk aangelegd zijn. Vooral bij de Perzische kat, Britse korthaar en de Maine </a:t>
            </a:r>
            <a:r>
              <a:rPr lang="nl-NL" dirty="0" err="1"/>
              <a:t>Coon</a:t>
            </a:r>
            <a:r>
              <a:rPr lang="nl-NL" dirty="0"/>
              <a:t> komt dit regelmatig voor. In het begin hoor je alleen hartruis en later benauwdheid etc. </a:t>
            </a:r>
          </a:p>
          <a:p>
            <a:pPr lvl="1"/>
            <a:endParaRPr lang="nl-NL" dirty="0"/>
          </a:p>
          <a:p>
            <a:pPr lvl="1"/>
            <a:endParaRPr lang="nl-NL" dirty="0"/>
          </a:p>
        </p:txBody>
      </p:sp>
    </p:spTree>
    <p:extLst>
      <p:ext uri="{BB962C8B-B14F-4D97-AF65-F5344CB8AC3E}">
        <p14:creationId xmlns:p14="http://schemas.microsoft.com/office/powerpoint/2010/main" val="2334670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Shock</a:t>
            </a:r>
          </a:p>
        </p:txBody>
      </p:sp>
      <p:sp>
        <p:nvSpPr>
          <p:cNvPr id="3" name="Tijdelijke aanduiding voor inhoud 2"/>
          <p:cNvSpPr>
            <a:spLocks noGrp="1"/>
          </p:cNvSpPr>
          <p:nvPr>
            <p:ph idx="1"/>
          </p:nvPr>
        </p:nvSpPr>
        <p:spPr/>
        <p:txBody>
          <a:bodyPr>
            <a:normAutofit fontScale="92500" lnSpcReduction="20000"/>
          </a:bodyPr>
          <a:lstStyle/>
          <a:p>
            <a:r>
              <a:rPr lang="nl-NL" dirty="0"/>
              <a:t>Je spreekt van een shock als er een onvoldoende bloedvoorziening naar de organen is waar dat het meest nodig is. </a:t>
            </a:r>
          </a:p>
          <a:p>
            <a:endParaRPr lang="nl-NL" dirty="0"/>
          </a:p>
          <a:p>
            <a:r>
              <a:rPr lang="nl-NL" dirty="0"/>
              <a:t>Oorzaken shock:</a:t>
            </a:r>
          </a:p>
          <a:p>
            <a:pPr lvl="1"/>
            <a:r>
              <a:rPr lang="nl-NL" dirty="0"/>
              <a:t>Hartfalen, hart heeft onvoldoende capaciteit om het bloed rond te pompen.</a:t>
            </a:r>
          </a:p>
          <a:p>
            <a:pPr lvl="1"/>
            <a:r>
              <a:rPr lang="nl-NL" dirty="0"/>
              <a:t>Groot verlies van lichaamsvloeistoffen door bloedverlies of uitdroging.</a:t>
            </a:r>
          </a:p>
          <a:p>
            <a:pPr lvl="1"/>
            <a:r>
              <a:rPr lang="nl-NL" dirty="0"/>
              <a:t>Verstoring van de suikerhuishouding. Hersenen krijgen te weinig suiker en kunnen daardoor de bloedsomloop niet goed meer regelen. </a:t>
            </a:r>
          </a:p>
          <a:p>
            <a:pPr lvl="1"/>
            <a:r>
              <a:rPr lang="nl-NL" dirty="0"/>
              <a:t>Verstoring zouthuishouding.</a:t>
            </a:r>
          </a:p>
          <a:p>
            <a:pPr lvl="1"/>
            <a:r>
              <a:rPr lang="nl-NL" dirty="0"/>
              <a:t>Groot trauma (aanrijding)</a:t>
            </a:r>
          </a:p>
          <a:p>
            <a:pPr lvl="1"/>
            <a:r>
              <a:rPr lang="nl-NL" dirty="0"/>
              <a:t>Allergische reactie (anafylactische shock).</a:t>
            </a:r>
          </a:p>
          <a:p>
            <a:pPr lvl="1"/>
            <a:r>
              <a:rPr lang="nl-NL" dirty="0"/>
              <a:t>Belemmering bloedstroom door bijvoorbeeld een maagdraaiing.</a:t>
            </a:r>
          </a:p>
          <a:p>
            <a:pPr lvl="1"/>
            <a:r>
              <a:rPr lang="nl-NL" dirty="0"/>
              <a:t>Gifstoffen bijvoorbeeld bacteriën. </a:t>
            </a:r>
          </a:p>
          <a:p>
            <a:pPr lvl="1"/>
            <a:endParaRPr lang="nl-NL" dirty="0"/>
          </a:p>
        </p:txBody>
      </p:sp>
      <p:pic>
        <p:nvPicPr>
          <p:cNvPr id="7170" name="Picture 2" descr="Afbeeldingsresultaat voor shock bleke slijmvliez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25025" y="4464049"/>
            <a:ext cx="2466975" cy="184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9610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Shock</a:t>
            </a:r>
          </a:p>
        </p:txBody>
      </p:sp>
      <p:sp>
        <p:nvSpPr>
          <p:cNvPr id="3" name="Tijdelijke aanduiding voor inhoud 2"/>
          <p:cNvSpPr>
            <a:spLocks noGrp="1"/>
          </p:cNvSpPr>
          <p:nvPr>
            <p:ph idx="1"/>
          </p:nvPr>
        </p:nvSpPr>
        <p:spPr/>
        <p:txBody>
          <a:bodyPr/>
          <a:lstStyle/>
          <a:p>
            <a:r>
              <a:rPr lang="nl-NL" dirty="0"/>
              <a:t>Symptomen shock:</a:t>
            </a:r>
          </a:p>
          <a:p>
            <a:pPr lvl="1"/>
            <a:r>
              <a:rPr lang="nl-NL" dirty="0"/>
              <a:t>Te snelle of te langzame ademhaling</a:t>
            </a:r>
          </a:p>
          <a:p>
            <a:pPr lvl="1"/>
            <a:r>
              <a:rPr lang="nl-NL" dirty="0"/>
              <a:t>Te snelle of te langzame pols</a:t>
            </a:r>
          </a:p>
          <a:p>
            <a:pPr lvl="1"/>
            <a:r>
              <a:rPr lang="nl-NL" dirty="0"/>
              <a:t>Lage lichaamstemperatuur</a:t>
            </a:r>
          </a:p>
          <a:p>
            <a:pPr lvl="1"/>
            <a:r>
              <a:rPr lang="nl-NL" dirty="0"/>
              <a:t>Bleke of rode slijmvliezen</a:t>
            </a:r>
          </a:p>
          <a:p>
            <a:pPr lvl="1"/>
            <a:r>
              <a:rPr lang="nl-NL" dirty="0"/>
              <a:t>Koude lichaamsuiteinden, zoals voeten, oren en staart</a:t>
            </a:r>
          </a:p>
          <a:p>
            <a:pPr lvl="1"/>
            <a:r>
              <a:rPr lang="nl-NL" dirty="0"/>
              <a:t>Verminderd bewustzijn.</a:t>
            </a:r>
          </a:p>
          <a:p>
            <a:pPr lvl="1"/>
            <a:r>
              <a:rPr lang="nl-NL" dirty="0"/>
              <a:t>Algehele zwakte.</a:t>
            </a:r>
          </a:p>
        </p:txBody>
      </p:sp>
      <p:pic>
        <p:nvPicPr>
          <p:cNvPr id="6146" name="Picture 2" descr="Gerelateerde afbeeld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0670" y="4264024"/>
            <a:ext cx="3400425" cy="2047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6200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Bloedarmoede</a:t>
            </a:r>
          </a:p>
        </p:txBody>
      </p:sp>
      <p:sp>
        <p:nvSpPr>
          <p:cNvPr id="3" name="Tijdelijke aanduiding voor inhoud 2"/>
          <p:cNvSpPr>
            <a:spLocks noGrp="1"/>
          </p:cNvSpPr>
          <p:nvPr>
            <p:ph idx="1"/>
          </p:nvPr>
        </p:nvSpPr>
        <p:spPr/>
        <p:txBody>
          <a:bodyPr>
            <a:normAutofit fontScale="92500" lnSpcReduction="10000"/>
          </a:bodyPr>
          <a:lstStyle/>
          <a:p>
            <a:r>
              <a:rPr lang="nl-NL" dirty="0"/>
              <a:t>Bloedarmoede (anemie) is het gevolg van tekort aan hemoglobine in het bloed. Dit tekort wordt veroorzaakt doordat er te weinig rode bloedcellen aanwezig zijn in het bloed of de cellen niet goed hemoglobine bevatten.</a:t>
            </a:r>
          </a:p>
          <a:p>
            <a:endParaRPr lang="nl-NL" dirty="0"/>
          </a:p>
          <a:p>
            <a:r>
              <a:rPr lang="nl-NL" dirty="0"/>
              <a:t>Oorzaken bloedarmoede:</a:t>
            </a:r>
          </a:p>
          <a:p>
            <a:pPr lvl="1"/>
            <a:r>
              <a:rPr lang="nl-NL" dirty="0"/>
              <a:t>Bloedverlies</a:t>
            </a:r>
          </a:p>
          <a:p>
            <a:pPr lvl="1"/>
            <a:r>
              <a:rPr lang="nl-NL" dirty="0"/>
              <a:t>Onvoldoende aanmaak rode bloedcellen</a:t>
            </a:r>
          </a:p>
          <a:p>
            <a:pPr lvl="1"/>
            <a:r>
              <a:rPr lang="nl-NL" dirty="0"/>
              <a:t>Afbraak van rode bloedcellen. </a:t>
            </a:r>
          </a:p>
          <a:p>
            <a:pPr lvl="1"/>
            <a:endParaRPr lang="nl-NL" dirty="0"/>
          </a:p>
          <a:p>
            <a:r>
              <a:rPr lang="nl-NL" dirty="0"/>
              <a:t>Verschijnselen bloedarmoede</a:t>
            </a:r>
          </a:p>
          <a:p>
            <a:pPr lvl="1"/>
            <a:r>
              <a:rPr lang="nl-NL" dirty="0"/>
              <a:t>Verminderd uithoudingsvermogen, snelle ademhaling, hoge hartslag en bleke slijmvliezen. </a:t>
            </a:r>
          </a:p>
        </p:txBody>
      </p:sp>
      <p:pic>
        <p:nvPicPr>
          <p:cNvPr id="5122" name="Picture 2" descr="Afbeeldingsresultaat voor bloedarmoed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73802" y="2902965"/>
            <a:ext cx="4449338" cy="25027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9286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Leukopenie</a:t>
            </a:r>
          </a:p>
        </p:txBody>
      </p:sp>
      <p:sp>
        <p:nvSpPr>
          <p:cNvPr id="3" name="Tijdelijke aanduiding voor inhoud 2"/>
          <p:cNvSpPr>
            <a:spLocks noGrp="1"/>
          </p:cNvSpPr>
          <p:nvPr>
            <p:ph idx="1"/>
          </p:nvPr>
        </p:nvSpPr>
        <p:spPr/>
        <p:txBody>
          <a:bodyPr>
            <a:normAutofit fontScale="77500" lnSpcReduction="20000"/>
          </a:bodyPr>
          <a:lstStyle/>
          <a:p>
            <a:r>
              <a:rPr lang="nl-NL" dirty="0"/>
              <a:t>Als er te weinig witte bloedcellen in je lichaam zijn, spreek je van leukopenie. </a:t>
            </a:r>
          </a:p>
          <a:p>
            <a:endParaRPr lang="nl-NL" dirty="0"/>
          </a:p>
          <a:p>
            <a:r>
              <a:rPr lang="nl-NL" dirty="0"/>
              <a:t>Veel virale-, bacteriële- en schimmelinfecties veroorzaken een verlaging van het aantal witte bloedcellen. </a:t>
            </a:r>
          </a:p>
          <a:p>
            <a:pPr lvl="1"/>
            <a:r>
              <a:rPr lang="nl-NL" dirty="0" err="1"/>
              <a:t>Panleucopenievirus</a:t>
            </a:r>
            <a:r>
              <a:rPr lang="nl-NL" dirty="0"/>
              <a:t> (kattenziekte)</a:t>
            </a:r>
          </a:p>
          <a:p>
            <a:pPr lvl="1"/>
            <a:r>
              <a:rPr lang="nl-NL" dirty="0" err="1"/>
              <a:t>Parvovirus</a:t>
            </a:r>
            <a:r>
              <a:rPr lang="nl-NL" dirty="0"/>
              <a:t> (hond)</a:t>
            </a:r>
          </a:p>
          <a:p>
            <a:pPr lvl="1"/>
            <a:r>
              <a:rPr lang="nl-NL" dirty="0"/>
              <a:t>FIV (</a:t>
            </a:r>
            <a:r>
              <a:rPr lang="nl-NL" dirty="0" err="1"/>
              <a:t>feline</a:t>
            </a:r>
            <a:r>
              <a:rPr lang="nl-NL" dirty="0"/>
              <a:t> immunodeficiëntievirus)</a:t>
            </a:r>
          </a:p>
          <a:p>
            <a:pPr lvl="1"/>
            <a:r>
              <a:rPr lang="nl-NL" dirty="0"/>
              <a:t>Corticosteroïden (prednison). </a:t>
            </a:r>
          </a:p>
          <a:p>
            <a:pPr lvl="1"/>
            <a:endParaRPr lang="nl-NL" dirty="0"/>
          </a:p>
          <a:p>
            <a:r>
              <a:rPr lang="nl-NL" dirty="0"/>
              <a:t>Bij stress, na een infectie en leverziekte bij de hond kunnen bijvoorbeeld ook een verhoging van het aantal witte bloedcellen veroorzaken. (Leukocytose)</a:t>
            </a:r>
          </a:p>
          <a:p>
            <a:endParaRPr lang="nl-NL" dirty="0"/>
          </a:p>
          <a:p>
            <a:r>
              <a:rPr lang="nl-NL" dirty="0"/>
              <a:t>Leukemie = Ziekte waarbij witte bloedcellen zich ongeremd vermeerderen. </a:t>
            </a:r>
          </a:p>
          <a:p>
            <a:pPr lvl="1"/>
            <a:r>
              <a:rPr lang="nl-NL" dirty="0" err="1"/>
              <a:t>FeLV</a:t>
            </a:r>
            <a:r>
              <a:rPr lang="nl-NL" dirty="0"/>
              <a:t> (Feline </a:t>
            </a:r>
            <a:r>
              <a:rPr lang="nl-NL" dirty="0" err="1"/>
              <a:t>LeukemieVirus</a:t>
            </a:r>
            <a:r>
              <a:rPr lang="nl-NL" dirty="0"/>
              <a:t>) bij de kat. </a:t>
            </a:r>
          </a:p>
          <a:p>
            <a:endParaRPr lang="nl-NL" dirty="0"/>
          </a:p>
        </p:txBody>
      </p:sp>
      <p:pic>
        <p:nvPicPr>
          <p:cNvPr id="4098" name="Picture 2" descr="Afbeeldingsresultaat voor leukopeni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15417"/>
          <a:stretch/>
        </p:blipFill>
        <p:spPr bwMode="auto">
          <a:xfrm>
            <a:off x="9498024" y="2935107"/>
            <a:ext cx="2523646" cy="14755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5221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Bloedtransfusie</a:t>
            </a:r>
          </a:p>
        </p:txBody>
      </p:sp>
      <p:sp>
        <p:nvSpPr>
          <p:cNvPr id="3" name="Tijdelijke aanduiding voor inhoud 2"/>
          <p:cNvSpPr>
            <a:spLocks noGrp="1"/>
          </p:cNvSpPr>
          <p:nvPr>
            <p:ph idx="1"/>
          </p:nvPr>
        </p:nvSpPr>
        <p:spPr>
          <a:xfrm>
            <a:off x="838200" y="1825625"/>
            <a:ext cx="10515600" cy="4719554"/>
          </a:xfrm>
        </p:spPr>
        <p:txBody>
          <a:bodyPr>
            <a:normAutofit fontScale="85000" lnSpcReduction="20000"/>
          </a:bodyPr>
          <a:lstStyle/>
          <a:p>
            <a:r>
              <a:rPr lang="nl-NL" dirty="0"/>
              <a:t>Soms is het bloedverlies zo ernstig, dat er een bloedtransfusie nodig is. </a:t>
            </a:r>
          </a:p>
          <a:p>
            <a:pPr lvl="1"/>
            <a:r>
              <a:rPr lang="nl-NL" dirty="0"/>
              <a:t>Voor een bloedtransfusie, moet je rekening houden met aanwezigheid van donorbloed, bloedgroepen en infectiegevaar.</a:t>
            </a:r>
          </a:p>
          <a:p>
            <a:pPr lvl="1"/>
            <a:endParaRPr lang="nl-NL" dirty="0"/>
          </a:p>
          <a:p>
            <a:r>
              <a:rPr lang="nl-NL" dirty="0"/>
              <a:t>Bij een hond hoef je bij een eerste transfusie geen rekening te houden met bloedgroepen. </a:t>
            </a:r>
          </a:p>
          <a:p>
            <a:pPr lvl="1"/>
            <a:r>
              <a:rPr lang="nl-NL" dirty="0"/>
              <a:t>Een hond kent 11 verschillende groepen en hierdoor is er weinig tot geen reactie op vreemde rode bloedcellen. Na de eerste keer gaat het lichaam </a:t>
            </a:r>
            <a:r>
              <a:rPr lang="nl-NL" dirty="0" err="1"/>
              <a:t>anti-lichamen</a:t>
            </a:r>
            <a:r>
              <a:rPr lang="nl-NL" dirty="0"/>
              <a:t> aanmaken tegen deze bloedgroep, dus bij een tweede transfusie dient het wel dezelfde bloedgroep te zijn. </a:t>
            </a:r>
          </a:p>
          <a:p>
            <a:r>
              <a:rPr lang="nl-NL" dirty="0"/>
              <a:t>De kat kent maar twee bloedgroepen A en B. Een kat dient altijd de juiste bloedgroep te krijgen bij een transfusie. </a:t>
            </a:r>
          </a:p>
          <a:p>
            <a:endParaRPr lang="nl-NL" dirty="0"/>
          </a:p>
          <a:p>
            <a:r>
              <a:rPr lang="nl-NL" dirty="0"/>
              <a:t>Je kunt donorbloed niet langer bewaren dan 6 weken en neemt ongeveer 15 ml/kg lichaamsgewicht per keer.</a:t>
            </a:r>
          </a:p>
          <a:p>
            <a:pPr lvl="1"/>
            <a:r>
              <a:rPr lang="nl-NL" dirty="0"/>
              <a:t>Een hond moet minimaal 22 kg wegen, gezond zijn en niet ouder dan 11 jaar.</a:t>
            </a:r>
          </a:p>
        </p:txBody>
      </p:sp>
      <p:pic>
        <p:nvPicPr>
          <p:cNvPr id="5" name="Afbeelding 4"/>
          <p:cNvPicPr>
            <a:picLocks noChangeAspect="1"/>
          </p:cNvPicPr>
          <p:nvPr/>
        </p:nvPicPr>
        <p:blipFill>
          <a:blip r:embed="rId2"/>
          <a:stretch>
            <a:fillRect/>
          </a:stretch>
        </p:blipFill>
        <p:spPr>
          <a:xfrm>
            <a:off x="10131232" y="130628"/>
            <a:ext cx="1861151" cy="1424539"/>
          </a:xfrm>
          <a:prstGeom prst="rect">
            <a:avLst/>
          </a:prstGeom>
        </p:spPr>
      </p:pic>
    </p:spTree>
    <p:extLst>
      <p:ext uri="{BB962C8B-B14F-4D97-AF65-F5344CB8AC3E}">
        <p14:creationId xmlns:p14="http://schemas.microsoft.com/office/powerpoint/2010/main" val="843836621"/>
      </p:ext>
    </p:extLst>
  </p:cSld>
  <p:clrMapOvr>
    <a:masterClrMapping/>
  </p:clrMapOvr>
</p:sld>
</file>

<file path=ppt/theme/theme1.xml><?xml version="1.0" encoding="utf-8"?>
<a:theme xmlns:a="http://schemas.openxmlformats.org/drawingml/2006/main" name="pp zone leeg">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 zone leeg</Template>
  <TotalTime>1946</TotalTime>
  <Words>923</Words>
  <Application>Microsoft Office PowerPoint</Application>
  <PresentationFormat>Breedbeeld</PresentationFormat>
  <Paragraphs>126</Paragraphs>
  <Slides>12</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12</vt:i4>
      </vt:variant>
    </vt:vector>
  </HeadingPairs>
  <TitlesOfParts>
    <vt:vector size="16" baseType="lpstr">
      <vt:lpstr>Arial</vt:lpstr>
      <vt:lpstr>Calibri</vt:lpstr>
      <vt:lpstr>Calibri Light</vt:lpstr>
      <vt:lpstr>pp zone leeg</vt:lpstr>
      <vt:lpstr>EHBD</vt:lpstr>
      <vt:lpstr>Hartritmestoornis</vt:lpstr>
      <vt:lpstr>Hartfalen</vt:lpstr>
      <vt:lpstr>Hartproblemen</vt:lpstr>
      <vt:lpstr>Shock</vt:lpstr>
      <vt:lpstr>Shock</vt:lpstr>
      <vt:lpstr>Bloedarmoede</vt:lpstr>
      <vt:lpstr>Leukopenie</vt:lpstr>
      <vt:lpstr>Bloedtransfusie</vt:lpstr>
      <vt:lpstr>Beroerte</vt:lpstr>
      <vt:lpstr>Epilepsie</vt:lpstr>
      <vt:lpstr>Epilepsie</vt:lpstr>
    </vt:vector>
  </TitlesOfParts>
  <Company>AOC Oost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EHBD en Pathologie</dc:title>
  <dc:creator>Kimberley Borgerink</dc:creator>
  <cp:lastModifiedBy>Nikki Pots</cp:lastModifiedBy>
  <cp:revision>74</cp:revision>
  <dcterms:created xsi:type="dcterms:W3CDTF">2019-10-22T10:45:31Z</dcterms:created>
  <dcterms:modified xsi:type="dcterms:W3CDTF">2022-09-09T13:16:31Z</dcterms:modified>
</cp:coreProperties>
</file>